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774" r:id="rId2"/>
  </p:sldMasterIdLst>
  <p:notesMasterIdLst>
    <p:notesMasterId r:id="rId15"/>
  </p:notesMasterIdLst>
  <p:sldIdLst>
    <p:sldId id="258" r:id="rId3"/>
    <p:sldId id="261" r:id="rId4"/>
    <p:sldId id="269" r:id="rId5"/>
    <p:sldId id="287" r:id="rId6"/>
    <p:sldId id="266" r:id="rId7"/>
    <p:sldId id="288" r:id="rId8"/>
    <p:sldId id="289" r:id="rId9"/>
    <p:sldId id="290" r:id="rId10"/>
    <p:sldId id="291" r:id="rId11"/>
    <p:sldId id="292" r:id="rId12"/>
    <p:sldId id="294" r:id="rId13"/>
    <p:sldId id="278" r:id="rId14"/>
  </p:sldIdLst>
  <p:sldSz cx="12192000" cy="6858000"/>
  <p:notesSz cx="6858000" cy="9144000"/>
  <p:embeddedFontLst>
    <p:embeddedFont>
      <p:font typeface="宋体" panose="02010600030101010101" pitchFamily="2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7" autoAdjust="0"/>
    <p:restoredTop sz="62813" autoAdjust="0"/>
  </p:normalViewPr>
  <p:slideViewPr>
    <p:cSldViewPr snapToGrid="0" showGuides="1">
      <p:cViewPr varScale="1">
        <p:scale>
          <a:sx n="124" d="100"/>
          <a:sy n="124" d="100"/>
        </p:scale>
        <p:origin x="200" y="24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138F731-5A33-4DE9-A082-3DE659306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945C2-2B88-4440-B539-602C1A56C3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3F11073-7597-4431-9336-8040CAEEB137}" type="datetimeFigureOut">
              <a:rPr lang="zh-CN" altLang="en-US"/>
              <a:pPr>
                <a:defRPr/>
              </a:pPr>
              <a:t>2020/4/3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A564186-8722-4461-9CA1-032140111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D5602D6-9EAB-4A24-A4B8-15339A01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2FDEF-90B3-46F7-A1ED-92D69A55CD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1164B3-B8EF-4D15-A30D-E16135B77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439505-491F-4AC5-9AEE-9311D0FAF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027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2F330B7-A180-484D-8B1E-91D07E94F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568D5E-A313-47E8-871C-8EC1F4E9F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3F6B775-ABB6-403B-83A1-1AD35031A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BF0AE50-7B93-4BB7-A7F7-CB500BDE193E}" type="slidenum">
              <a:rPr lang="zh-CN"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2F330B7-A180-484D-8B1E-91D07E94F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568D5E-A313-47E8-871C-8EC1F4E9F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3F6B775-ABB6-403B-83A1-1AD35031A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BF0AE50-7B93-4BB7-A7F7-CB500BDE193E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9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6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6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08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7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3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4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信息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46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1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1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01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772C379-9A7C-4C87-A116-CBE9F58B04C5}" type="datetimeFigureOut">
              <a:rPr lang="en-US" smtClean="0"/>
              <a:t>4/3/20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6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2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06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4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275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7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98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95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8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3284890-85D2-4D7B-8EF5-15A9C1DB8F42}" type="datetimeFigureOut">
              <a:rPr lang="en-US" smtClean="0"/>
              <a:t>4/3/20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5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6F822A4-8DA6-4447-9B1F-C5DB58435268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1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17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</p:sldLayoutIdLst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9pPr>
    </p:titleStyle>
    <p:bodyStyle>
      <a:lvl1pPr marL="227013" indent="-227013" algn="l" defTabSz="9128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11748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o.ortho.tiles.virtualearth.net/tiles/h#quadkey.jpeg?g=131&amp;key=#license_ke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19E0292-609E-4EBC-9BA3-72931EA1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39" y="1263546"/>
            <a:ext cx="11322121" cy="7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chemeClr val="accent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SATELLITE/AERIAL IMAGE RETRIEVAL</a:t>
            </a:r>
            <a:endParaRPr lang="zh-CN" altLang="en-US" sz="4000" b="1" dirty="0">
              <a:solidFill>
                <a:schemeClr val="accent2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39" name="文本框 8">
            <a:extLst>
              <a:ext uri="{FF2B5EF4-FFF2-40B4-BE49-F238E27FC236}">
                <a16:creationId xmlns:a16="http://schemas.microsoft.com/office/drawing/2014/main" id="{2A8F8484-79DF-412A-8C88-ACA78EF3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161" y="5352883"/>
            <a:ext cx="3533336" cy="9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Group: Nikita </a:t>
            </a:r>
            <a:r>
              <a:rPr lang="en-US" altLang="zh-CN" dirty="0" err="1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Wali</a:t>
            </a:r>
            <a:r>
              <a:rPr lang="en-US" altLang="zh-CN" dirty="0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, </a:t>
            </a:r>
          </a:p>
          <a:p>
            <a:pPr eaLnBrk="1" hangingPunct="1"/>
            <a:r>
              <a:rPr lang="en-US" altLang="zh-CN" dirty="0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    </a:t>
            </a:r>
            <a:r>
              <a:rPr lang="en-US" altLang="zh-CN" dirty="0" err="1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Soundharya</a:t>
            </a:r>
            <a:r>
              <a:rPr lang="en-US" altLang="zh-CN" dirty="0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Sharma,</a:t>
            </a:r>
          </a:p>
          <a:p>
            <a:pPr eaLnBrk="1" hangingPunct="1"/>
            <a:r>
              <a:rPr lang="en-US" altLang="zh-CN" dirty="0">
                <a:solidFill>
                  <a:srgbClr val="FFC00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    Srihari Gururaj  </a:t>
            </a:r>
            <a:endParaRPr lang="zh-CN" altLang="en-US" dirty="0">
              <a:solidFill>
                <a:srgbClr val="FFC000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41" name="文本框 14">
            <a:extLst>
              <a:ext uri="{FF2B5EF4-FFF2-40B4-BE49-F238E27FC236}">
                <a16:creationId xmlns:a16="http://schemas.microsoft.com/office/drawing/2014/main" id="{9ADA3434-0F03-4BBF-BBF5-4618BB2F4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26" y="535623"/>
            <a:ext cx="11157735" cy="64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accent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CS513 GEOSPATIAL VISION HW3</a:t>
            </a:r>
            <a:endParaRPr lang="zh-CN" altLang="en-US" sz="3600" dirty="0">
              <a:solidFill>
                <a:schemeClr val="accent3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90991" y="416982"/>
            <a:ext cx="2407654" cy="584775"/>
            <a:chOff x="512505" y="409870"/>
            <a:chExt cx="2407209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013" y="409870"/>
              <a:ext cx="2120701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Finest Call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97980" y="606014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文本框 20">
            <a:extLst>
              <a:ext uri="{FF2B5EF4-FFF2-40B4-BE49-F238E27FC236}">
                <a16:creationId xmlns:a16="http://schemas.microsoft.com/office/drawing/2014/main" id="{4E8313E3-63AA-4A27-8868-18045C59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937" y="970426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ED6FE4-D31F-D841-99B8-36E38090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33" y="1262813"/>
            <a:ext cx="3950289" cy="3455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4A6E7-F545-8348-BDF4-16238ACFCF67}"/>
              </a:ext>
            </a:extLst>
          </p:cNvPr>
          <p:cNvSpPr txBox="1"/>
          <p:nvPr/>
        </p:nvSpPr>
        <p:spPr>
          <a:xfrm>
            <a:off x="883578" y="1263721"/>
            <a:ext cx="6110968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Input tile coordinates: x1, y1, x2, y2 and tile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From level 23 to base tile level:</a:t>
            </a:r>
          </a:p>
          <a:p>
            <a:pPr marL="798513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we can query all tile images in this level,</a:t>
            </a:r>
          </a:p>
          <a:p>
            <a:pPr marL="798513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Return all tile images inside base tile.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Stitch these tile images together to generate </a:t>
            </a:r>
            <a:br>
              <a:rPr lang="en-US" sz="2000" dirty="0"/>
            </a:br>
            <a:r>
              <a:rPr lang="en-US" sz="2000" dirty="0"/>
              <a:t>finest tile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Return finest tile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0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9">
            <a:extLst>
              <a:ext uri="{FF2B5EF4-FFF2-40B4-BE49-F238E27FC236}">
                <a16:creationId xmlns:a16="http://schemas.microsoft.com/office/drawing/2014/main" id="{6D2C1853-74FF-462D-97A9-0BB49391C530}"/>
              </a:ext>
            </a:extLst>
          </p:cNvPr>
          <p:cNvGrpSpPr>
            <a:grpSpLocks/>
          </p:cNvGrpSpPr>
          <p:nvPr/>
        </p:nvGrpSpPr>
        <p:grpSpPr bwMode="auto">
          <a:xfrm>
            <a:off x="468216" y="412750"/>
            <a:ext cx="2301979" cy="584775"/>
            <a:chOff x="489735" y="405629"/>
            <a:chExt cx="2301556" cy="585929"/>
          </a:xfrm>
        </p:grpSpPr>
        <p:sp>
          <p:nvSpPr>
            <p:cNvPr id="8" name="文本框 20">
              <a:extLst>
                <a:ext uri="{FF2B5EF4-FFF2-40B4-BE49-F238E27FC236}">
                  <a16:creationId xmlns:a16="http://schemas.microsoft.com/office/drawing/2014/main" id="{A83FA526-6FB7-402D-8F25-2EAFE44DF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405629"/>
              <a:ext cx="1960433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Cropping 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等腰三角形 21">
              <a:extLst>
                <a:ext uri="{FF2B5EF4-FFF2-40B4-BE49-F238E27FC236}">
                  <a16:creationId xmlns:a16="http://schemas.microsoft.com/office/drawing/2014/main" id="{F4AECD36-BC40-474B-BA1F-F87840A087EB}"/>
                </a:ext>
              </a:extLst>
            </p:cNvPr>
            <p:cNvSpPr/>
            <p:nvPr/>
          </p:nvSpPr>
          <p:spPr>
            <a:xfrm rot="5400000">
              <a:off x="475210" y="60177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5C4C0C-11CF-7847-A6F4-CB35633ED0C5}"/>
              </a:ext>
            </a:extLst>
          </p:cNvPr>
          <p:cNvSpPr txBox="1"/>
          <p:nvPr/>
        </p:nvSpPr>
        <p:spPr>
          <a:xfrm>
            <a:off x="809401" y="1160980"/>
            <a:ext cx="49852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 lat1, lon1, lat2, lon2 and finest tile image.</a:t>
            </a:r>
          </a:p>
          <a:p>
            <a:r>
              <a:rPr lang="en-US" sz="2000" dirty="0"/>
              <a:t>Convert latitudes and longitudes into pixel coordinates of finest tile.</a:t>
            </a:r>
          </a:p>
          <a:p>
            <a:r>
              <a:rPr lang="en-US" sz="2000" dirty="0"/>
              <a:t>Cropping finest tile image by the pixel coordinates to generate required bounding box of aerial image.</a:t>
            </a:r>
          </a:p>
          <a:p>
            <a:r>
              <a:rPr lang="en-US" sz="2000" dirty="0"/>
              <a:t>Return the bounding box image.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1532B-68BA-4D4D-A39F-F7748816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706" y="1160980"/>
            <a:ext cx="2457450" cy="25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342612"/>
            <a:ext cx="2111155" cy="584775"/>
            <a:chOff x="493006" y="335353"/>
            <a:chExt cx="2110772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335353"/>
              <a:ext cx="1772920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accent3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RESULT</a:t>
              </a:r>
              <a:endParaRPr lang="zh-CN" altLang="en-US" sz="3200" dirty="0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1" y="531498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63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E8D323C0-BCC8-4AED-900F-705C8B54AF98}"/>
              </a:ext>
            </a:extLst>
          </p:cNvPr>
          <p:cNvSpPr/>
          <p:nvPr/>
        </p:nvSpPr>
        <p:spPr>
          <a:xfrm>
            <a:off x="504670" y="515753"/>
            <a:ext cx="11182660" cy="10608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5363" name="矩形 40">
            <a:extLst>
              <a:ext uri="{FF2B5EF4-FFF2-40B4-BE49-F238E27FC236}">
                <a16:creationId xmlns:a16="http://schemas.microsoft.com/office/drawing/2014/main" id="{AFB854C5-3611-4769-A2DF-065D861E5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862" y="313754"/>
            <a:ext cx="3435552" cy="132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0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8000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1ECDE2-9B08-406D-95CA-F45030D3C38B}"/>
              </a:ext>
            </a:extLst>
          </p:cNvPr>
          <p:cNvSpPr txBox="1"/>
          <p:nvPr/>
        </p:nvSpPr>
        <p:spPr>
          <a:xfrm>
            <a:off x="377968" y="1697802"/>
            <a:ext cx="11309361" cy="4031871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FFFFFF"/>
                </a:solidFill>
                <a:cs typeface="Arial" panose="020B0604020202020204" pitchFamily="34" charset="0"/>
              </a:rPr>
              <a:t>OVERVIEW</a:t>
            </a:r>
            <a:endParaRPr lang="en-US" altLang="zh-CN" sz="3200" dirty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  <a:p>
            <a:pPr marL="45720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FFFFFF"/>
                </a:solidFill>
                <a:cs typeface="Arial" panose="020B0604020202020204" pitchFamily="34" charset="0"/>
              </a:rPr>
              <a:t>AIM</a:t>
            </a:r>
          </a:p>
          <a:p>
            <a:pPr marL="45720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Bit Maps Tile System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FFFF"/>
                </a:solidFill>
                <a:cs typeface="Arial" panose="020B0604020202020204" pitchFamily="34" charset="0"/>
              </a:rPr>
              <a:t>Tools required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FFFF"/>
                </a:solidFill>
                <a:cs typeface="Arial" panose="020B0604020202020204" pitchFamily="34" charset="0"/>
              </a:rPr>
              <a:t>Query a Aerial Image from Bitmap tile system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FFFF"/>
                </a:solidFill>
                <a:cs typeface="Arial" panose="020B0604020202020204" pitchFamily="34" charset="0"/>
              </a:rPr>
              <a:t>Generate bounding box of Aerial Image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FFFF"/>
                </a:solidFill>
                <a:cs typeface="Arial" panose="020B0604020202020204" pitchFamily="34" charset="0"/>
              </a:rPr>
              <a:t>Base tile, finest tile , Cropping 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4264" y="4855342"/>
            <a:ext cx="498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Result</a:t>
            </a:r>
            <a:endParaRPr lang="zh-CN" altLang="en-US" sz="20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lvl="0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682D5CD-C313-4C2C-8C84-B5012CCEF495}"/>
              </a:ext>
            </a:extLst>
          </p:cNvPr>
          <p:cNvSpPr txBox="1"/>
          <p:nvPr/>
        </p:nvSpPr>
        <p:spPr>
          <a:xfrm>
            <a:off x="905631" y="1387434"/>
            <a:ext cx="10166350" cy="1666801"/>
          </a:xfrm>
          <a:prstGeom prst="rect">
            <a:avLst/>
          </a:prstGeom>
          <a:noFill/>
        </p:spPr>
        <p:txBody>
          <a:bodyPr lIns="0" tIns="45719" rIns="0" bIns="45719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We are given two points in geo coordinates.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Using these points the goal is to return the image bounded by these points with the finest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 bitmap tile system to obtain the required highest resolution aerial image.</a:t>
            </a:r>
          </a:p>
          <a:p>
            <a:pPr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8435" name="组合 20">
            <a:extLst>
              <a:ext uri="{FF2B5EF4-FFF2-40B4-BE49-F238E27FC236}">
                <a16:creationId xmlns:a16="http://schemas.microsoft.com/office/drawing/2014/main" id="{E5AB5BE8-E3D1-4FC2-BFE6-4A7710B54F04}"/>
              </a:ext>
            </a:extLst>
          </p:cNvPr>
          <p:cNvGrpSpPr>
            <a:grpSpLocks/>
          </p:cNvGrpSpPr>
          <p:nvPr/>
        </p:nvGrpSpPr>
        <p:grpSpPr bwMode="auto">
          <a:xfrm>
            <a:off x="591232" y="525690"/>
            <a:ext cx="2728893" cy="584775"/>
            <a:chOff x="493007" y="224297"/>
            <a:chExt cx="2728362" cy="585929"/>
          </a:xfrm>
        </p:grpSpPr>
        <p:sp>
          <p:nvSpPr>
            <p:cNvPr id="18438" name="文本框 21">
              <a:extLst>
                <a:ext uri="{FF2B5EF4-FFF2-40B4-BE49-F238E27FC236}">
                  <a16:creationId xmlns:a16="http://schemas.microsoft.com/office/drawing/2014/main" id="{1C6CE0B9-52A2-407D-87FF-FEFA9E350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2390511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</a:t>
              </a:r>
              <a:endParaRPr lang="zh-CN" altLang="en-US" sz="32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983BA7E-8C1C-4FCE-A4E8-ED7F473046C0}"/>
                </a:ext>
              </a:extLst>
            </p:cNvPr>
            <p:cNvSpPr/>
            <p:nvPr/>
          </p:nvSpPr>
          <p:spPr>
            <a:xfrm rot="5400000">
              <a:off x="478481" y="420154"/>
              <a:ext cx="222689" cy="19363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682D5CD-C313-4C2C-8C84-B5012CCEF495}"/>
              </a:ext>
            </a:extLst>
          </p:cNvPr>
          <p:cNvSpPr txBox="1"/>
          <p:nvPr/>
        </p:nvSpPr>
        <p:spPr>
          <a:xfrm>
            <a:off x="7191910" y="1500028"/>
            <a:ext cx="3764765" cy="2554543"/>
          </a:xfrm>
          <a:prstGeom prst="rect">
            <a:avLst/>
          </a:prstGeom>
          <a:noFill/>
        </p:spPr>
        <p:txBody>
          <a:bodyPr wrap="square" lIns="0" tIns="45719" rIns="0" bIns="45719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the world map to a square number of pixels.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A bunch of pixels consist a tile orderly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As the level goes higher there are more pixels, more tiles so the resolution increases </a:t>
            </a:r>
          </a:p>
        </p:txBody>
      </p:sp>
      <p:grpSp>
        <p:nvGrpSpPr>
          <p:cNvPr id="18435" name="组合 20">
            <a:extLst>
              <a:ext uri="{FF2B5EF4-FFF2-40B4-BE49-F238E27FC236}">
                <a16:creationId xmlns:a16="http://schemas.microsoft.com/office/drawing/2014/main" id="{E5AB5BE8-E3D1-4FC2-BFE6-4A7710B54F04}"/>
              </a:ext>
            </a:extLst>
          </p:cNvPr>
          <p:cNvGrpSpPr>
            <a:grpSpLocks/>
          </p:cNvGrpSpPr>
          <p:nvPr/>
        </p:nvGrpSpPr>
        <p:grpSpPr bwMode="auto">
          <a:xfrm>
            <a:off x="485655" y="290930"/>
            <a:ext cx="4691737" cy="584775"/>
            <a:chOff x="493007" y="224297"/>
            <a:chExt cx="4690827" cy="585929"/>
          </a:xfrm>
        </p:grpSpPr>
        <p:sp>
          <p:nvSpPr>
            <p:cNvPr id="18438" name="文本框 21">
              <a:extLst>
                <a:ext uri="{FF2B5EF4-FFF2-40B4-BE49-F238E27FC236}">
                  <a16:creationId xmlns:a16="http://schemas.microsoft.com/office/drawing/2014/main" id="{1C6CE0B9-52A2-407D-87FF-FEFA9E350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4352976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Bing Maps Tile System</a:t>
              </a:r>
              <a:endParaRPr lang="zh-CN" altLang="en-US" sz="32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983BA7E-8C1C-4FCE-A4E8-ED7F473046C0}"/>
                </a:ext>
              </a:extLst>
            </p:cNvPr>
            <p:cNvSpPr/>
            <p:nvPr/>
          </p:nvSpPr>
          <p:spPr>
            <a:xfrm rot="5400000">
              <a:off x="478481" y="420154"/>
              <a:ext cx="222689" cy="19363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E267FE-924B-3D4E-A087-4F4971D6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500028"/>
            <a:ext cx="6244851" cy="3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517298" y="423862"/>
            <a:ext cx="4645925" cy="584775"/>
            <a:chOff x="538808" y="416763"/>
            <a:chExt cx="464506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416763"/>
              <a:ext cx="4353016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Bing Maps Tile System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524283" y="612907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DA7FB6-ED33-0B4B-BEF6-88909AE3E8DA}"/>
              </a:ext>
            </a:extLst>
          </p:cNvPr>
          <p:cNvGrpSpPr/>
          <p:nvPr/>
        </p:nvGrpSpPr>
        <p:grpSpPr>
          <a:xfrm>
            <a:off x="1220787" y="1632958"/>
            <a:ext cx="9750425" cy="4267200"/>
            <a:chOff x="0" y="0"/>
            <a:chExt cx="9750425" cy="42672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53096D8-DA8D-C342-B373-04429F6614F7}"/>
                </a:ext>
              </a:extLst>
            </p:cNvPr>
            <p:cNvSpPr/>
            <p:nvPr/>
          </p:nvSpPr>
          <p:spPr>
            <a:xfrm>
              <a:off x="0" y="0"/>
              <a:ext cx="9750425" cy="4267200"/>
            </a:xfrm>
            <a:prstGeom prst="roundRect">
              <a:avLst>
                <a:gd name="adj" fmla="val 8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478B91A2-C92A-B045-AB2D-E265C10C472B}"/>
                </a:ext>
              </a:extLst>
            </p:cNvPr>
            <p:cNvSpPr txBox="1"/>
            <p:nvPr/>
          </p:nvSpPr>
          <p:spPr>
            <a:xfrm>
              <a:off x="106235" y="106235"/>
              <a:ext cx="9537955" cy="40547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3311821" numCol="1" spcCol="1270" anchor="t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Tile System: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0A0E09-AB80-4647-932C-AA56918DCC31}"/>
              </a:ext>
            </a:extLst>
          </p:cNvPr>
          <p:cNvGrpSpPr/>
          <p:nvPr/>
        </p:nvGrpSpPr>
        <p:grpSpPr>
          <a:xfrm>
            <a:off x="1523749" y="3146141"/>
            <a:ext cx="1609869" cy="715514"/>
            <a:chOff x="243760" y="1066800"/>
            <a:chExt cx="1462563" cy="150793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6733CF-A44F-A749-BDF4-BB93FDEF39D7}"/>
                </a:ext>
              </a:extLst>
            </p:cNvPr>
            <p:cNvSpPr/>
            <p:nvPr/>
          </p:nvSpPr>
          <p:spPr>
            <a:xfrm>
              <a:off x="243760" y="1066800"/>
              <a:ext cx="1462563" cy="1457057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E18BD40C-9AD5-C148-B4BF-E3A8578AD0EE}"/>
                </a:ext>
              </a:extLst>
            </p:cNvPr>
            <p:cNvSpPr txBox="1"/>
            <p:nvPr/>
          </p:nvSpPr>
          <p:spPr>
            <a:xfrm>
              <a:off x="288569" y="1207295"/>
              <a:ext cx="1372943" cy="13674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 err="1"/>
                <a:t>Quadkey</a:t>
              </a:r>
              <a:endParaRPr lang="en-US" sz="23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8ADED6-9196-2C41-AF9F-0496E69A1851}"/>
              </a:ext>
            </a:extLst>
          </p:cNvPr>
          <p:cNvGrpSpPr/>
          <p:nvPr/>
        </p:nvGrpSpPr>
        <p:grpSpPr>
          <a:xfrm>
            <a:off x="1523749" y="4037321"/>
            <a:ext cx="1609869" cy="784945"/>
            <a:chOff x="243760" y="1066800"/>
            <a:chExt cx="1462563" cy="145705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8E8A519-AB7E-E145-A3F7-245D0948DFD4}"/>
                </a:ext>
              </a:extLst>
            </p:cNvPr>
            <p:cNvSpPr/>
            <p:nvPr/>
          </p:nvSpPr>
          <p:spPr>
            <a:xfrm>
              <a:off x="243760" y="1066800"/>
              <a:ext cx="1462563" cy="1457057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F92D7424-7750-0A41-B43B-C3483F29E70F}"/>
                </a:ext>
              </a:extLst>
            </p:cNvPr>
            <p:cNvSpPr txBox="1"/>
            <p:nvPr/>
          </p:nvSpPr>
          <p:spPr>
            <a:xfrm>
              <a:off x="288570" y="1111610"/>
              <a:ext cx="1372943" cy="1367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dirty="0"/>
                <a:t>23 Levels</a:t>
              </a:r>
              <a:endParaRPr lang="en-US" sz="23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826F81-A87E-9A4B-B51E-534DFF0158F7}"/>
              </a:ext>
            </a:extLst>
          </p:cNvPr>
          <p:cNvGrpSpPr/>
          <p:nvPr/>
        </p:nvGrpSpPr>
        <p:grpSpPr>
          <a:xfrm>
            <a:off x="3330343" y="2465003"/>
            <a:ext cx="7457522" cy="3144635"/>
            <a:chOff x="1950085" y="1066800"/>
            <a:chExt cx="7556579" cy="29870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1399BA7-D031-A840-BD83-4A262013D4E9}"/>
                </a:ext>
              </a:extLst>
            </p:cNvPr>
            <p:cNvSpPr/>
            <p:nvPr/>
          </p:nvSpPr>
          <p:spPr>
            <a:xfrm>
              <a:off x="1950085" y="1066800"/>
              <a:ext cx="7556579" cy="2987040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41FF4DDA-B80C-3140-BDA4-F590B887C36F}"/>
                </a:ext>
              </a:extLst>
            </p:cNvPr>
            <p:cNvSpPr txBox="1"/>
            <p:nvPr/>
          </p:nvSpPr>
          <p:spPr>
            <a:xfrm>
              <a:off x="2041947" y="1158662"/>
              <a:ext cx="7372855" cy="28033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896770" numCol="1" spcCol="1270" anchor="t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Each Level: 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790A7-8666-0F4C-81A1-2BDA6657F10B}"/>
              </a:ext>
            </a:extLst>
          </p:cNvPr>
          <p:cNvGrpSpPr/>
          <p:nvPr/>
        </p:nvGrpSpPr>
        <p:grpSpPr>
          <a:xfrm>
            <a:off x="3576300" y="3600751"/>
            <a:ext cx="1511315" cy="1676125"/>
            <a:chOff x="2138999" y="2112264"/>
            <a:chExt cx="1511315" cy="171754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0EB7562-74B0-C740-960B-047A07289DC5}"/>
                </a:ext>
              </a:extLst>
            </p:cNvPr>
            <p:cNvSpPr/>
            <p:nvPr/>
          </p:nvSpPr>
          <p:spPr>
            <a:xfrm>
              <a:off x="2138999" y="2112264"/>
              <a:ext cx="1511315" cy="1717548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BBFEBFD6-9981-E84F-8607-748A0A29582F}"/>
                </a:ext>
              </a:extLst>
            </p:cNvPr>
            <p:cNvSpPr txBox="1"/>
            <p:nvPr/>
          </p:nvSpPr>
          <p:spPr>
            <a:xfrm>
              <a:off x="2185477" y="2158742"/>
              <a:ext cx="1418359" cy="1624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Each Tile:</a:t>
              </a:r>
            </a:p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 23-L levels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1154A9-C5F6-0B46-B1F7-76AC07364CB5}"/>
              </a:ext>
            </a:extLst>
          </p:cNvPr>
          <p:cNvGrpSpPr/>
          <p:nvPr/>
        </p:nvGrpSpPr>
        <p:grpSpPr>
          <a:xfrm>
            <a:off x="5193850" y="3591730"/>
            <a:ext cx="5250477" cy="1676126"/>
            <a:chOff x="3851417" y="2133600"/>
            <a:chExt cx="5411485" cy="17068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DC9982D-7BE3-2A4E-9D95-E0ACF59FEFC3}"/>
                </a:ext>
              </a:extLst>
            </p:cNvPr>
            <p:cNvSpPr/>
            <p:nvPr/>
          </p:nvSpPr>
          <p:spPr>
            <a:xfrm>
              <a:off x="3851417" y="2133600"/>
              <a:ext cx="5411485" cy="1706880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9860D9BF-69CD-2545-857D-7E0FDFF6EA47}"/>
                </a:ext>
              </a:extLst>
            </p:cNvPr>
            <p:cNvSpPr txBox="1"/>
            <p:nvPr/>
          </p:nvSpPr>
          <p:spPr>
            <a:xfrm>
              <a:off x="3903909" y="2186092"/>
              <a:ext cx="5306501" cy="1601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963439" numCol="1" spcCol="1270" anchor="t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/>
                <a:t>Each Tile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D92FDC-BAC0-C149-B4AC-713ACAAD1FB6}"/>
              </a:ext>
            </a:extLst>
          </p:cNvPr>
          <p:cNvGrpSpPr/>
          <p:nvPr/>
        </p:nvGrpSpPr>
        <p:grpSpPr>
          <a:xfrm>
            <a:off x="5333664" y="4361226"/>
            <a:ext cx="2450189" cy="768096"/>
            <a:chOff x="3986705" y="2901696"/>
            <a:chExt cx="2532802" cy="76809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74DB5053-9275-0D48-98C7-39B948CDB8E7}"/>
                </a:ext>
              </a:extLst>
            </p:cNvPr>
            <p:cNvSpPr/>
            <p:nvPr/>
          </p:nvSpPr>
          <p:spPr>
            <a:xfrm>
              <a:off x="3986705" y="2901696"/>
              <a:ext cx="2532802" cy="768096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48B4B43F-2EAC-5D43-BDFE-A7C99DBA2EB1}"/>
                </a:ext>
              </a:extLst>
            </p:cNvPr>
            <p:cNvSpPr txBox="1"/>
            <p:nvPr/>
          </p:nvSpPr>
          <p:spPr>
            <a:xfrm>
              <a:off x="4010327" y="2925318"/>
              <a:ext cx="2485558" cy="720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Tile Coordinates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B81FC9-6D96-1645-9B08-32039CE7A169}"/>
              </a:ext>
            </a:extLst>
          </p:cNvPr>
          <p:cNvGrpSpPr/>
          <p:nvPr/>
        </p:nvGrpSpPr>
        <p:grpSpPr>
          <a:xfrm>
            <a:off x="7890088" y="4361226"/>
            <a:ext cx="2503309" cy="768096"/>
            <a:chOff x="3986705" y="2901696"/>
            <a:chExt cx="2532802" cy="76809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FC8E461-57B3-5442-8C94-9868B91CB4DE}"/>
                </a:ext>
              </a:extLst>
            </p:cNvPr>
            <p:cNvSpPr/>
            <p:nvPr/>
          </p:nvSpPr>
          <p:spPr>
            <a:xfrm>
              <a:off x="3986705" y="2901696"/>
              <a:ext cx="2532802" cy="768096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E9BA69E6-AD9C-EB4F-8DE3-F3B5E5182D2C}"/>
                </a:ext>
              </a:extLst>
            </p:cNvPr>
            <p:cNvSpPr txBox="1"/>
            <p:nvPr/>
          </p:nvSpPr>
          <p:spPr>
            <a:xfrm>
              <a:off x="4010327" y="2925318"/>
              <a:ext cx="2479687" cy="720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Tile Coordinates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427166"/>
            <a:ext cx="3271730" cy="584775"/>
            <a:chOff x="493006" y="420074"/>
            <a:chExt cx="3271129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420074"/>
              <a:ext cx="2933277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Tools We Used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1" y="616218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65163" y="1166417"/>
            <a:ext cx="10417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Python 3.6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Package : Pillow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Bing Map Tile System</a:t>
            </a: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4E8313E3-63AA-4A27-8868-18045C59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127" y="1011940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6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412750"/>
            <a:ext cx="9383146" cy="584775"/>
            <a:chOff x="493007" y="405629"/>
            <a:chExt cx="9381414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405629"/>
              <a:ext cx="9043563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Query A Aerial Image from Bing Map Tile System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60177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33957" y="1217425"/>
            <a:ext cx="1092408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Apply For Bing Map license key: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Our key is: Al30EKo-GBnLPGUklNlRe9Np1b8akY7joyIA74skrj9LISIQv99uL3WEk_VLgvzM </a:t>
            </a:r>
          </a:p>
          <a:p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Query from URL by </a:t>
            </a:r>
            <a:r>
              <a:rPr lang="en-US" altLang="zh-CN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quadkey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http://ho.ortho.tiles.virtualearth.net/tiles/h#quadkey.jpeg?g=131&amp;key=#license_key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#</a:t>
            </a:r>
            <a:r>
              <a:rPr lang="en-US" sz="2400" dirty="0" err="1"/>
              <a:t>quadkey</a:t>
            </a:r>
            <a:r>
              <a:rPr lang="en-US" sz="2400" dirty="0"/>
              <a:t>: can be generated by converting a pair of latitude and longitude.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#</a:t>
            </a:r>
            <a:r>
              <a:rPr lang="en-US" sz="2400" dirty="0" err="1"/>
              <a:t>license_key</a:t>
            </a:r>
            <a:r>
              <a:rPr lang="en-US" sz="2400" dirty="0"/>
              <a:t>: is our license key above.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Extract the socket and obtain the queried tile image.</a:t>
            </a:r>
          </a:p>
          <a:p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69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363960"/>
            <a:ext cx="7742312" cy="584775"/>
            <a:chOff x="493007" y="356743"/>
            <a:chExt cx="7740883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356743"/>
              <a:ext cx="7403032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Generate Bounding Box of Aerial Image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552887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文本框 20">
            <a:extLst>
              <a:ext uri="{FF2B5EF4-FFF2-40B4-BE49-F238E27FC236}">
                <a16:creationId xmlns:a16="http://schemas.microsoft.com/office/drawing/2014/main" id="{4E8313E3-63AA-4A27-8868-18045C59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674" y="899659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D313A-32C1-FA4C-AA3D-00B2D3D4A8D3}"/>
              </a:ext>
            </a:extLst>
          </p:cNvPr>
          <p:cNvSpPr txBox="1"/>
          <p:nvPr/>
        </p:nvSpPr>
        <p:spPr>
          <a:xfrm>
            <a:off x="665165" y="1417834"/>
            <a:ext cx="10759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 Tile: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smallest tile which bounds everything of our bounding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Inside the base tile, recursively find finest tiles.</a:t>
            </a:r>
          </a:p>
          <a:p>
            <a:r>
              <a:rPr lang="en-US" sz="2000" dirty="0"/>
              <a:t>Finest tiles: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From level 23 to lower levels, find the first non null tile.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Attach these tiles together to generate a “finest tile”.</a:t>
            </a:r>
          </a:p>
          <a:p>
            <a:r>
              <a:rPr lang="en-US" sz="2000" dirty="0"/>
              <a:t>Cropping: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 Longitudes and latitudes to pixel coordinates in the finest tile.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Crop the finest tile to the bounding box.</a:t>
            </a:r>
          </a:p>
        </p:txBody>
      </p:sp>
    </p:spTree>
    <p:extLst>
      <p:ext uri="{BB962C8B-B14F-4D97-AF65-F5344CB8AC3E}">
        <p14:creationId xmlns:p14="http://schemas.microsoft.com/office/powerpoint/2010/main" val="292725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377644"/>
            <a:ext cx="2211524" cy="584775"/>
            <a:chOff x="493007" y="370454"/>
            <a:chExt cx="2211117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699" y="370454"/>
              <a:ext cx="187042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ea typeface="微软雅黑" panose="020B0503020204020204" pitchFamily="34" charset="-122"/>
                  <a:cs typeface="Arial" panose="020B0604020202020204" pitchFamily="34" charset="0"/>
                </a:rPr>
                <a:t>Base Tile</a:t>
              </a:r>
              <a:endParaRPr lang="zh-CN" altLang="en-US" sz="32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566598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文本框 20">
            <a:extLst>
              <a:ext uri="{FF2B5EF4-FFF2-40B4-BE49-F238E27FC236}">
                <a16:creationId xmlns:a16="http://schemas.microsoft.com/office/drawing/2014/main" id="{4E8313E3-63AA-4A27-8868-18045C59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56" y="1011941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03C905-5A4A-2248-9A7F-8FE01562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52" y="1407560"/>
            <a:ext cx="3545316" cy="3376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A24D77-1F79-0C4A-9AE0-22C01D09E098}"/>
                  </a:ext>
                </a:extLst>
              </p:cNvPr>
              <p:cNvSpPr txBox="1"/>
              <p:nvPr/>
            </p:nvSpPr>
            <p:spPr>
              <a:xfrm>
                <a:off x="678094" y="1407560"/>
                <a:ext cx="5910592" cy="2231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Input latitudes, longitudes: lat1, lon1, lat2, lon2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Convert inputs to tile coordinates: x1, y1, x2, y2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Search From level 23 to level 1</a:t>
                </a:r>
              </a:p>
              <a:p>
                <a:pPr marL="798513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000" dirty="0"/>
              </a:p>
              <a:p>
                <a:pPr marL="798513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tile level is the base tile level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Return the tile level and tile coordinate x1, y1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A24D77-1F79-0C4A-9AE0-22C01D09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94" y="1407560"/>
                <a:ext cx="5910592" cy="2231380"/>
              </a:xfrm>
              <a:prstGeom prst="rect">
                <a:avLst/>
              </a:prstGeom>
              <a:blipFill>
                <a:blip r:embed="rId4"/>
                <a:stretch>
                  <a:fillRect l="-642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7145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528</Words>
  <Application>Microsoft Macintosh PowerPoint</Application>
  <PresentationFormat>Widescreen</PresentationFormat>
  <Paragraphs>87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Cambria Math</vt:lpstr>
      <vt:lpstr>Calibri</vt:lpstr>
      <vt:lpstr>Arial</vt:lpstr>
      <vt:lpstr>宋体</vt:lpstr>
      <vt:lpstr>Century Gothic</vt:lpstr>
      <vt:lpstr>第一PPT模板网-WWW.1PPT.COM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jzgiang</dc:creator>
  <dc:description>第一PPT模板网-WWW.1PPT.COM</dc:description>
  <cp:lastModifiedBy>Srihari Gururaj</cp:lastModifiedBy>
  <cp:revision>162</cp:revision>
  <dcterms:created xsi:type="dcterms:W3CDTF">2014-12-24T03:19:07Z</dcterms:created>
  <dcterms:modified xsi:type="dcterms:W3CDTF">2020-04-03T19:02:41Z</dcterms:modified>
</cp:coreProperties>
</file>